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370" r:id="rId7"/>
    <p:sldId id="385" r:id="rId8"/>
    <p:sldId id="388" r:id="rId9"/>
    <p:sldId id="391" r:id="rId10"/>
    <p:sldId id="392" r:id="rId11"/>
    <p:sldId id="393" r:id="rId12"/>
    <p:sldId id="395" r:id="rId13"/>
    <p:sldId id="394" r:id="rId14"/>
    <p:sldId id="396" r:id="rId15"/>
    <p:sldId id="397" r:id="rId16"/>
    <p:sldId id="398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009900"/>
    <a:srgbClr val="003399"/>
    <a:srgbClr val="663300"/>
    <a:srgbClr val="FF00FF"/>
    <a:srgbClr val="006600"/>
    <a:srgbClr val="99CCFF"/>
    <a:srgbClr val="FF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532" autoAdjust="0"/>
  </p:normalViewPr>
  <p:slideViewPr>
    <p:cSldViewPr snapToGrid="0">
      <p:cViewPr varScale="1">
        <p:scale>
          <a:sx n="86" d="100"/>
          <a:sy n="86" d="100"/>
        </p:scale>
        <p:origin x="10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F4EB-67CF-434B-A205-EEFA6B39B9D9}" type="datetimeFigureOut">
              <a:rPr lang="en-US" smtClean="0"/>
              <a:pPr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3DF09-847B-4636-A307-F0E19966F4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50192" y="1741232"/>
            <a:ext cx="8382000" cy="45735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College Technical Math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160" y="2420536"/>
            <a:ext cx="7315200" cy="945204"/>
          </a:xfrm>
        </p:spPr>
        <p:txBody>
          <a:bodyPr/>
          <a:lstStyle/>
          <a:p>
            <a:pPr eaLnBrk="1" hangingPunct="1"/>
            <a:r>
              <a:rPr lang="en-US" smtClean="0"/>
              <a:t>Unit 10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8293" y="3822952"/>
            <a:ext cx="8382000" cy="457357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r>
              <a:rPr lang="en-US" sz="4000" b="1" dirty="0" smtClean="0">
                <a:solidFill>
                  <a:srgbClr val="0070C0"/>
                </a:solidFill>
              </a:rPr>
              <a:t>College Technical Math 1b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6893" y="4531440"/>
            <a:ext cx="7315200" cy="9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Unit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-60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Right Triangle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19" y="2428220"/>
            <a:ext cx="5365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Start With Equilateral Triangle</a:t>
            </a:r>
            <a:endParaRPr lang="en-US" b="1" dirty="0"/>
          </a:p>
        </p:txBody>
      </p:sp>
      <p:cxnSp>
        <p:nvCxnSpPr>
          <p:cNvPr id="36" name="Straight Connector 35"/>
          <p:cNvCxnSpPr/>
          <p:nvPr/>
        </p:nvCxnSpPr>
        <p:spPr bwMode="auto">
          <a:xfrm rot="5400000">
            <a:off x="3108332" y="5529767"/>
            <a:ext cx="9354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141665" y="5236851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6" name="Isosceles Triangle 5"/>
          <p:cNvSpPr/>
          <p:nvPr/>
        </p:nvSpPr>
        <p:spPr bwMode="auto">
          <a:xfrm>
            <a:off x="2042299" y="3598002"/>
            <a:ext cx="2225615" cy="1934177"/>
          </a:xfrm>
          <a:prstGeom prst="triangl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36562" y="5244156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2937238" y="3807989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2520588" y="4605278"/>
            <a:ext cx="83967" cy="583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3712257" y="4605738"/>
            <a:ext cx="83967" cy="583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763224" y="4359554"/>
            <a:ext cx="44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2x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13042" y="4380424"/>
            <a:ext cx="44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2x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30341" y="5532179"/>
            <a:ext cx="44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2x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74963" y="2889885"/>
            <a:ext cx="5365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Divide Equilateral Triangle in Half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79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8" grpId="0"/>
      <p:bldP spid="42" grpId="0"/>
      <p:bldP spid="43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-60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Right Triangle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59823" y="5431226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2141665" y="5236851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3767652" y="4367088"/>
            <a:ext cx="449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2x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>
            <a:off x="2042299" y="3598002"/>
            <a:ext cx="2225615" cy="1934177"/>
          </a:xfrm>
          <a:prstGeom prst="triangl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36562" y="5244156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093191" y="4086376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155107" y="3598002"/>
            <a:ext cx="0" cy="19341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031180" y="3522895"/>
            <a:ext cx="1115535" cy="2067899"/>
          </a:xfrm>
          <a:prstGeom prst="rect">
            <a:avLst/>
          </a:prstGeom>
          <a:solidFill>
            <a:srgbClr val="FFFFFF">
              <a:alpha val="6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65784" y="5450111"/>
            <a:ext cx="357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x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34789" y="2706419"/>
            <a:ext cx="192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By Pythagorean Theorem:</a:t>
            </a:r>
            <a:endParaRPr lang="en-US" sz="1800" dirty="0"/>
          </a:p>
        </p:txBody>
      </p:sp>
      <p:sp>
        <p:nvSpPr>
          <p:cNvPr id="95" name="TextBox 94"/>
          <p:cNvSpPr txBox="1"/>
          <p:nvPr/>
        </p:nvSpPr>
        <p:spPr>
          <a:xfrm>
            <a:off x="2860625" y="453779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414228" y="3356320"/>
                <a:ext cx="24196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228" y="3356320"/>
                <a:ext cx="2419637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475121" y="4773148"/>
                <a:ext cx="1388072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121" y="4773148"/>
                <a:ext cx="1388072" cy="5052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14228" y="3817985"/>
                <a:ext cx="21706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228" y="3817985"/>
                <a:ext cx="217065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33942" y="4273296"/>
                <a:ext cx="14816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=3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942" y="4273296"/>
                <a:ext cx="148168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431930" y="4764928"/>
                <a:ext cx="898645" cy="395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FF0000"/>
                    </a:solidFill>
                  </a:rPr>
                  <a:t>= x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930" y="4764928"/>
                <a:ext cx="898645" cy="395429"/>
              </a:xfrm>
              <a:prstGeom prst="rect">
                <a:avLst/>
              </a:prstGeom>
              <a:blipFill rotWithShape="1">
                <a:blip r:embed="rId6"/>
                <a:stretch>
                  <a:fillRect l="-6122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1354019" y="2428220"/>
            <a:ext cx="5365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Start With Equilateral Triangle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374963" y="2889885"/>
            <a:ext cx="5365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Divide Equilateral Triangle in Half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29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1" grpId="0"/>
      <p:bldP spid="32" grpId="0"/>
      <p:bldP spid="95" grpId="0"/>
      <p:bldP spid="35" grpId="0"/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 bwMode="auto">
          <a:xfrm>
            <a:off x="3157928" y="3598153"/>
            <a:ext cx="1109986" cy="1934026"/>
          </a:xfrm>
          <a:prstGeom prst="rtTriangl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-60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Right Triangle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59823" y="5431226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3991851" y="4433762"/>
            <a:ext cx="653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= 14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596689" y="3036178"/>
                <a:ext cx="11633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689" y="3036178"/>
                <a:ext cx="116333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736562" y="5244156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93191" y="4086376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596664" y="2287319"/>
            <a:ext cx="192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Example: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3794394" y="4424237"/>
            <a:ext cx="73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9073" y="5570714"/>
            <a:ext cx="73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 = 7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32216" y="2657756"/>
            <a:ext cx="86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 = 7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33036" y="4433762"/>
            <a:ext cx="36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b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96689" y="3459894"/>
                <a:ext cx="2170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689" y="3459894"/>
                <a:ext cx="217033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589341" y="3904257"/>
                <a:ext cx="1388072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341" y="3904257"/>
                <a:ext cx="1388072" cy="505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612624" y="4382488"/>
                <a:ext cx="1641668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624" y="4382488"/>
                <a:ext cx="1641668" cy="505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96664" y="4858738"/>
                <a:ext cx="1670521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=(7)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664" y="4858738"/>
                <a:ext cx="1670521" cy="5052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22149" y="5346257"/>
                <a:ext cx="14123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≈12.1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149" y="5346257"/>
                <a:ext cx="141231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113009" y="4431373"/>
            <a:ext cx="950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12.1 ≈</a:t>
            </a:r>
            <a:endParaRPr lang="en-US" sz="18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4404" y="2478523"/>
            <a:ext cx="1568586" cy="1895121"/>
            <a:chOff x="102979" y="2507098"/>
            <a:chExt cx="1568586" cy="1895121"/>
          </a:xfrm>
        </p:grpSpPr>
        <p:sp>
          <p:nvSpPr>
            <p:cNvPr id="54" name="Right Triangle 53"/>
            <p:cNvSpPr/>
            <p:nvPr/>
          </p:nvSpPr>
          <p:spPr bwMode="auto">
            <a:xfrm>
              <a:off x="652853" y="2507098"/>
              <a:ext cx="871147" cy="1519824"/>
            </a:xfrm>
            <a:prstGeom prst="rtTriangl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36051" y="3040489"/>
              <a:ext cx="5117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2x</a:t>
              </a:r>
              <a:endParaRPr lang="en-US" sz="18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70639" y="4032887"/>
              <a:ext cx="5117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x</a:t>
              </a:r>
              <a:endParaRPr lang="en-US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02979" y="3112869"/>
                  <a:ext cx="767660" cy="3954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x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979" y="3112869"/>
                  <a:ext cx="767660" cy="395429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6349" b="-2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8" name="Group 57"/>
            <p:cNvGrpSpPr/>
            <p:nvPr/>
          </p:nvGrpSpPr>
          <p:grpSpPr>
            <a:xfrm>
              <a:off x="653901" y="3919165"/>
              <a:ext cx="100953" cy="100953"/>
              <a:chOff x="2550232" y="5071046"/>
              <a:chExt cx="100953" cy="100953"/>
            </a:xfrm>
          </p:grpSpPr>
          <p:cxnSp>
            <p:nvCxnSpPr>
              <p:cNvPr id="59" name="Straight Connector 58"/>
              <p:cNvCxnSpPr/>
              <p:nvPr/>
            </p:nvCxnSpPr>
            <p:spPr bwMode="auto">
              <a:xfrm>
                <a:off x="2550232" y="5075351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rot="5400000">
                <a:off x="2598697" y="5121523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1" name="TextBox 60"/>
            <p:cNvSpPr txBox="1"/>
            <p:nvPr/>
          </p:nvSpPr>
          <p:spPr>
            <a:xfrm>
              <a:off x="581024" y="2956722"/>
              <a:ext cx="6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30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28805" y="3776707"/>
              <a:ext cx="6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60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326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/>
      <p:bldP spid="44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4" grpId="0"/>
      <p:bldP spid="37" grpId="0"/>
      <p:bldP spid="39" grpId="0"/>
      <p:bldP spid="41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 bwMode="auto">
          <a:xfrm>
            <a:off x="3157928" y="3598153"/>
            <a:ext cx="1109986" cy="1934026"/>
          </a:xfrm>
          <a:prstGeom prst="rtTriangl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-60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Right Triangle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59823" y="5431226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TextBox 39"/>
          <p:cNvSpPr txBox="1"/>
          <p:nvPr/>
        </p:nvSpPr>
        <p:spPr>
          <a:xfrm>
            <a:off x="3991850" y="4433762"/>
            <a:ext cx="808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≈ 9.2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36562" y="5244156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3093191" y="4086376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6596664" y="2287319"/>
            <a:ext cx="192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Example: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3784901" y="4414712"/>
            <a:ext cx="73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25298" y="5513564"/>
            <a:ext cx="73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32216" y="2657756"/>
            <a:ext cx="86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 = 8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33036" y="4433762"/>
            <a:ext cx="36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b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657671" y="3011914"/>
                <a:ext cx="1405192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𝟖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671" y="3011914"/>
                <a:ext cx="1405192" cy="5052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16637" y="3708704"/>
                <a:ext cx="9834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4.6≈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637" y="3708704"/>
                <a:ext cx="98347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436859" y="4421848"/>
            <a:ext cx="620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8 =  </a:t>
            </a:r>
            <a:endParaRPr lang="en-US" sz="1800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4404" y="2478523"/>
            <a:ext cx="1568586" cy="1895121"/>
            <a:chOff x="102979" y="2507098"/>
            <a:chExt cx="1568586" cy="1895121"/>
          </a:xfrm>
        </p:grpSpPr>
        <p:sp>
          <p:nvSpPr>
            <p:cNvPr id="54" name="Right Triangle 53"/>
            <p:cNvSpPr/>
            <p:nvPr/>
          </p:nvSpPr>
          <p:spPr bwMode="auto">
            <a:xfrm>
              <a:off x="652853" y="2507098"/>
              <a:ext cx="871147" cy="1519824"/>
            </a:xfrm>
            <a:prstGeom prst="rtTriangl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36051" y="3040489"/>
              <a:ext cx="5117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2x</a:t>
              </a:r>
              <a:endParaRPr lang="en-US" sz="18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70639" y="4032887"/>
              <a:ext cx="5117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x</a:t>
              </a:r>
              <a:endParaRPr lang="en-US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02979" y="3112869"/>
                  <a:ext cx="767660" cy="3954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x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979" y="3112869"/>
                  <a:ext cx="767660" cy="39542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349" b="-2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8" name="Group 57"/>
            <p:cNvGrpSpPr/>
            <p:nvPr/>
          </p:nvGrpSpPr>
          <p:grpSpPr>
            <a:xfrm>
              <a:off x="653901" y="3919165"/>
              <a:ext cx="100953" cy="100953"/>
              <a:chOff x="2550232" y="5071046"/>
              <a:chExt cx="100953" cy="100953"/>
            </a:xfrm>
          </p:grpSpPr>
          <p:cxnSp>
            <p:nvCxnSpPr>
              <p:cNvPr id="59" name="Straight Connector 58"/>
              <p:cNvCxnSpPr/>
              <p:nvPr/>
            </p:nvCxnSpPr>
            <p:spPr bwMode="auto">
              <a:xfrm>
                <a:off x="2550232" y="5075351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rot="5400000">
                <a:off x="2598697" y="5121523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1" name="TextBox 60"/>
            <p:cNvSpPr txBox="1"/>
            <p:nvPr/>
          </p:nvSpPr>
          <p:spPr>
            <a:xfrm>
              <a:off x="581024" y="2956722"/>
              <a:ext cx="6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30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28805" y="3776707"/>
              <a:ext cx="6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60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736562" y="5532179"/>
            <a:ext cx="73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≈ 4.6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476696" y="3517117"/>
                <a:ext cx="1220847" cy="85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696" y="3517117"/>
                <a:ext cx="1220847" cy="8552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426763" y="3450442"/>
                <a:ext cx="1126269" cy="869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763" y="3450442"/>
                <a:ext cx="1126269" cy="8693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706847" y="4273295"/>
                <a:ext cx="1936941" cy="965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6847" y="4273295"/>
                <a:ext cx="1936941" cy="9655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730108" y="5189524"/>
                <a:ext cx="12197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≈9.2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108" y="5189524"/>
                <a:ext cx="121975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200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/>
      <p:bldP spid="25" grpId="0"/>
      <p:bldP spid="26" grpId="0"/>
      <p:bldP spid="27" grpId="0"/>
      <p:bldP spid="28" grpId="0"/>
      <p:bldP spid="29" grpId="0"/>
      <p:bldP spid="30" grpId="0"/>
      <p:bldP spid="33" grpId="0"/>
      <p:bldP spid="39" grpId="0"/>
      <p:bldP spid="50" grpId="0"/>
      <p:bldP spid="51" grpId="0"/>
      <p:bldP spid="35" grpId="0"/>
      <p:bldP spid="36" grpId="0"/>
      <p:bldP spid="38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362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18.1</a:t>
            </a:r>
            <a:r>
              <a:rPr lang="en-US" sz="2800" dirty="0" smtClean="0"/>
              <a:t>: Special Triangle Relationships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18.2</a:t>
            </a:r>
            <a:r>
              <a:rPr lang="en-US" sz="2800" dirty="0" smtClean="0"/>
              <a:t>: The Pythagorean Theorem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18.3</a:t>
            </a:r>
            <a:r>
              <a:rPr lang="en-US" sz="2800" dirty="0" smtClean="0"/>
              <a:t>: Inscribed and Circumscribed Regular </a:t>
            </a:r>
          </a:p>
          <a:p>
            <a:r>
              <a:rPr lang="en-US" sz="2800" dirty="0" smtClean="0"/>
              <a:t>              Polygons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19.1</a:t>
            </a:r>
            <a:r>
              <a:rPr lang="en-US" sz="2800" dirty="0" smtClean="0"/>
              <a:t>: Right Triangle Trigonometry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19.2</a:t>
            </a:r>
            <a:r>
              <a:rPr lang="en-US" sz="2800" dirty="0" smtClean="0"/>
              <a:t>: Solving Triangles Using Trig Functions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25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362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18.1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 Special Triangle Relationships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18.2</a:t>
            </a:r>
            <a:r>
              <a:rPr lang="en-US" sz="2800" dirty="0" smtClean="0"/>
              <a:t>: The Pythagorean Theorem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18.3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 Inscribed and Circumscribed Regular 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            Polygons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19.1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 Right Triangle Trigonometry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19.2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 Solving Triangles Using Trig Functions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Right </a:t>
            </a:r>
            <a:r>
              <a:rPr lang="en-US" sz="2800" dirty="0" smtClean="0"/>
              <a:t>Triangle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428220"/>
            <a:ext cx="472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Contains a 90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r>
              <a:rPr lang="en-US" b="1" dirty="0" smtClean="0"/>
              <a:t>Right Angle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54018" y="2889885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Hypotenuse</a:t>
            </a:r>
            <a:r>
              <a:rPr lang="en-US" dirty="0" smtClean="0"/>
              <a:t> – Side </a:t>
            </a:r>
            <a:r>
              <a:rPr lang="en-US" i="1" dirty="0" smtClean="0"/>
              <a:t>Opposite</a:t>
            </a:r>
            <a:r>
              <a:rPr lang="en-US" dirty="0" smtClean="0"/>
              <a:t> Right Angle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 rot="1495340">
            <a:off x="3128758" y="4422355"/>
            <a:ext cx="1541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HYPOTENUSE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54018" y="3351550"/>
            <a:ext cx="6475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Legs </a:t>
            </a:r>
            <a:r>
              <a:rPr lang="en-US" dirty="0" smtClean="0"/>
              <a:t>– Sides </a:t>
            </a:r>
            <a:r>
              <a:rPr lang="en-US" i="1" dirty="0" smtClean="0"/>
              <a:t>Adjacent</a:t>
            </a:r>
            <a:r>
              <a:rPr lang="en-US" dirty="0" smtClean="0"/>
              <a:t> to Right Angle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 bwMode="auto">
          <a:xfrm>
            <a:off x="2550232" y="4068880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85057" y="50651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85057" y="388421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915588" y="505893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 rot="16200000">
            <a:off x="2139532" y="4468989"/>
            <a:ext cx="618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LEG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0232" y="5071046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1" name="Straight Arrow Connector 10"/>
          <p:cNvCxnSpPr/>
          <p:nvPr/>
        </p:nvCxnSpPr>
        <p:spPr bwMode="auto">
          <a:xfrm flipV="1">
            <a:off x="2679760" y="4622878"/>
            <a:ext cx="934779" cy="43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>
            <a:stCxn id="5" idx="0"/>
            <a:endCxn id="5" idx="4"/>
          </p:cNvCxnSpPr>
          <p:nvPr/>
        </p:nvCxnSpPr>
        <p:spPr bwMode="auto">
          <a:xfrm>
            <a:off x="2550232" y="4068880"/>
            <a:ext cx="2365356" cy="1104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285745" y="5127065"/>
            <a:ext cx="618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LEG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>
            <a:stCxn id="94" idx="3"/>
            <a:endCxn id="5" idx="2"/>
          </p:cNvCxnSpPr>
          <p:nvPr/>
        </p:nvCxnSpPr>
        <p:spPr bwMode="auto">
          <a:xfrm>
            <a:off x="2550232" y="4068880"/>
            <a:ext cx="0" cy="11047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5" idx="4"/>
          </p:cNvCxnSpPr>
          <p:nvPr/>
        </p:nvCxnSpPr>
        <p:spPr bwMode="auto">
          <a:xfrm flipH="1" flipV="1">
            <a:off x="2550232" y="5159416"/>
            <a:ext cx="2365356" cy="1422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5004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/>
      <p:bldP spid="74" grpId="0"/>
      <p:bldP spid="92" grpId="0"/>
      <p:bldP spid="96" grpId="0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Right </a:t>
            </a:r>
            <a:r>
              <a:rPr lang="en-US" sz="2800" dirty="0" smtClean="0"/>
              <a:t>Triangle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428220"/>
            <a:ext cx="472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Pythagorean Theorem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3640381" y="425354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2550232" y="4068880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85057" y="50651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85057" y="388421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915588" y="505893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185056" y="443821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31952" y="516367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0232" y="5071046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05156" y="2908935"/>
                <a:ext cx="1975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156" y="2908935"/>
                <a:ext cx="197522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31230" y="2507426"/>
            <a:ext cx="142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Example: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1680" y="2912962"/>
            <a:ext cx="86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 = 3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3275" y="2912962"/>
            <a:ext cx="71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 = 4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57078" y="3282294"/>
                <a:ext cx="1975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078" y="3282294"/>
                <a:ext cx="197522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57078" y="3711920"/>
                <a:ext cx="19884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078" y="3711920"/>
                <a:ext cx="1988429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364902" y="4149593"/>
                <a:ext cx="18442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=9+16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902" y="4149593"/>
                <a:ext cx="184428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55377" y="4611258"/>
                <a:ext cx="13083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377" y="4611258"/>
                <a:ext cx="130830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85748" y="5058933"/>
                <a:ext cx="1932645" cy="512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748" y="5058933"/>
                <a:ext cx="1932645" cy="5127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795631" y="4436117"/>
            <a:ext cx="72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3 =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2445" y="5173202"/>
            <a:ext cx="79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 = 4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08952" y="4272206"/>
            <a:ext cx="75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= 5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31537" y="2917968"/>
            <a:ext cx="74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 = ?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8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Right </a:t>
            </a:r>
            <a:r>
              <a:rPr lang="en-US" sz="2800" dirty="0" smtClean="0"/>
              <a:t>Triangle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428220"/>
            <a:ext cx="472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Pythagorean Theorem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3640381" y="425354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2550232" y="4068880"/>
            <a:ext cx="2365356" cy="110476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85057" y="50651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85057" y="388421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915588" y="505893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185056" y="443821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431952" y="516367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0232" y="5071046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05156" y="2908935"/>
                <a:ext cx="1975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156" y="2908935"/>
                <a:ext cx="197522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31230" y="2507426"/>
            <a:ext cx="142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Example: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1680" y="2912962"/>
            <a:ext cx="86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 = ?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3275" y="2912962"/>
            <a:ext cx="90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 = 12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57078" y="3282294"/>
                <a:ext cx="1975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078" y="3282294"/>
                <a:ext cx="197522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57078" y="3711920"/>
                <a:ext cx="23800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078" y="3711920"/>
                <a:ext cx="238007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355377" y="4149593"/>
                <a:ext cx="23769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=225−144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377" y="4149593"/>
                <a:ext cx="237699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55377" y="4611258"/>
                <a:ext cx="13312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=81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377" y="4611258"/>
                <a:ext cx="1331262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85748" y="5058933"/>
                <a:ext cx="1960858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81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748" y="5058933"/>
                <a:ext cx="1960858" cy="5052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795631" y="4436117"/>
            <a:ext cx="72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9</a:t>
            </a:r>
            <a:r>
              <a:rPr lang="en-US" sz="1800" dirty="0" smtClean="0">
                <a:solidFill>
                  <a:srgbClr val="FF0000"/>
                </a:solidFill>
              </a:rPr>
              <a:t> =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2445" y="5173202"/>
            <a:ext cx="797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 = 12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08952" y="4272206"/>
            <a:ext cx="75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= 15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31537" y="2917968"/>
            <a:ext cx="82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 = 15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-45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Isosceles Right Triangle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428220"/>
            <a:ext cx="472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Legs are equal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518089" y="4178507"/>
                <a:ext cx="898645" cy="396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0000FF"/>
                    </a:solidFill>
                  </a:rPr>
                  <a:t>=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1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089" y="4178507"/>
                <a:ext cx="898645" cy="396327"/>
              </a:xfrm>
              <a:prstGeom prst="rect">
                <a:avLst/>
              </a:prstGeom>
              <a:blipFill rotWithShape="1">
                <a:blip r:embed="rId2"/>
                <a:stretch>
                  <a:fillRect l="-5405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 bwMode="auto">
          <a:xfrm>
            <a:off x="2550233" y="3711920"/>
            <a:ext cx="1455323" cy="146172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85057" y="50651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85058" y="351312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05556" y="507650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228742" y="424192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3070002" y="514462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550232" y="5071046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6596664" y="2706419"/>
            <a:ext cx="192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By Pythagorean Theorem: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452328" y="3421994"/>
                <a:ext cx="19803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328" y="3421994"/>
                <a:ext cx="198035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452328" y="3851620"/>
                <a:ext cx="14612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328" y="3851620"/>
                <a:ext cx="146129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581301" y="4381626"/>
                <a:ext cx="1542025" cy="552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301" y="4381626"/>
                <a:ext cx="1542025" cy="5528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 bwMode="auto">
          <a:xfrm>
            <a:off x="2504370" y="4431300"/>
            <a:ext cx="9354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3205815" y="5173932"/>
            <a:ext cx="9354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356972" y="2883108"/>
            <a:ext cx="4724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“Base Angles” are equal: 45</a:t>
            </a:r>
            <a:r>
              <a:rPr lang="en-US" baseline="30000" dirty="0" smtClean="0"/>
              <a:t>o</a:t>
            </a:r>
            <a:endParaRPr lang="en-US" b="1" baseline="30000" dirty="0"/>
          </a:p>
        </p:txBody>
      </p:sp>
      <p:sp>
        <p:nvSpPr>
          <p:cNvPr id="38" name="TextBox 37"/>
          <p:cNvSpPr txBox="1"/>
          <p:nvPr/>
        </p:nvSpPr>
        <p:spPr>
          <a:xfrm>
            <a:off x="2506840" y="3966643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45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3373144" y="4884389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45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3329349" y="419575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96664" y="4903256"/>
                <a:ext cx="1365437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664" y="4903256"/>
                <a:ext cx="1365437" cy="5052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1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4" grpId="0"/>
      <p:bldP spid="96" grpId="0"/>
      <p:bldP spid="97" grpId="0"/>
      <p:bldP spid="19" grpId="0"/>
      <p:bldP spid="23" grpId="0"/>
      <p:bldP spid="24" grpId="0"/>
      <p:bldP spid="27" grpId="0"/>
      <p:bldP spid="37" grpId="0"/>
      <p:bldP spid="38" grpId="0"/>
      <p:bldP spid="39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-45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Isosceles Right Triangle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518089" y="4178507"/>
                <a:ext cx="898645" cy="396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0000FF"/>
                    </a:solidFill>
                  </a:rPr>
                  <a:t>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sz="1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089" y="4178507"/>
                <a:ext cx="898645" cy="396327"/>
              </a:xfrm>
              <a:prstGeom prst="rect">
                <a:avLst/>
              </a:prstGeom>
              <a:blipFill rotWithShape="1">
                <a:blip r:embed="rId2"/>
                <a:stretch>
                  <a:fillRect l="-5405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2228742" y="424192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070002" y="514462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96664" y="2706419"/>
            <a:ext cx="192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Example: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2185057" y="3513126"/>
            <a:ext cx="2185674" cy="1932715"/>
            <a:chOff x="2185057" y="3513126"/>
            <a:chExt cx="2185674" cy="1932715"/>
          </a:xfrm>
        </p:grpSpPr>
        <p:sp>
          <p:nvSpPr>
            <p:cNvPr id="5" name="Isosceles Triangle 4"/>
            <p:cNvSpPr/>
            <p:nvPr/>
          </p:nvSpPr>
          <p:spPr bwMode="auto">
            <a:xfrm>
              <a:off x="2550233" y="3711920"/>
              <a:ext cx="1455323" cy="1461720"/>
            </a:xfrm>
            <a:prstGeom prst="triangle">
              <a:avLst>
                <a:gd name="adj" fmla="val 0"/>
              </a:avLst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185057" y="5065174"/>
              <a:ext cx="365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</a:rPr>
                <a:t>C</a:t>
              </a:r>
              <a:endParaRPr lang="en-US" sz="1800" dirty="0">
                <a:solidFill>
                  <a:srgbClr val="0000FF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185058" y="3513126"/>
              <a:ext cx="365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B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005556" y="5076509"/>
              <a:ext cx="365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550232" y="5071046"/>
              <a:ext cx="100953" cy="100953"/>
              <a:chOff x="2550232" y="5071046"/>
              <a:chExt cx="100953" cy="100953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2550232" y="5075351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8" name="Straight Connector 97"/>
              <p:cNvCxnSpPr/>
              <p:nvPr/>
            </p:nvCxnSpPr>
            <p:spPr bwMode="auto">
              <a:xfrm rot="5400000">
                <a:off x="2598697" y="5121523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5" name="Straight Connector 34"/>
            <p:cNvCxnSpPr/>
            <p:nvPr/>
          </p:nvCxnSpPr>
          <p:spPr bwMode="auto">
            <a:xfrm>
              <a:off x="2504370" y="4431300"/>
              <a:ext cx="9354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3205815" y="5173932"/>
              <a:ext cx="9354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2506840" y="3966643"/>
              <a:ext cx="642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45</a:t>
              </a:r>
              <a:r>
                <a:rPr lang="en-US" sz="1600" baseline="30000" dirty="0" smtClean="0"/>
                <a:t>o</a:t>
              </a:r>
              <a:endParaRPr lang="en-US" sz="1600" baseline="30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73144" y="4884389"/>
              <a:ext cx="642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45</a:t>
              </a:r>
              <a:r>
                <a:rPr lang="en-US" sz="1600" baseline="30000" dirty="0" smtClean="0"/>
                <a:t>o</a:t>
              </a:r>
              <a:endParaRPr lang="en-US" sz="1600" baseline="300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329349" y="419575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96664" y="3445190"/>
                <a:ext cx="1365437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664" y="3445190"/>
                <a:ext cx="1365437" cy="5052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732216" y="3076856"/>
            <a:ext cx="111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 = b = 2</a:t>
            </a:r>
            <a:endParaRPr lang="en-US" sz="1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596664" y="3945698"/>
                <a:ext cx="1619033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664" y="3945698"/>
                <a:ext cx="1619033" cy="505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594071" y="4429434"/>
                <a:ext cx="1362552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071" y="4429434"/>
                <a:ext cx="1362552" cy="5052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02697" y="4944463"/>
                <a:ext cx="1559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≈2</m:t>
                      </m:r>
                      <m:r>
                        <a:rPr lang="en-US" b="0" i="0" smtClean="0">
                          <a:latin typeface="Cambria Math"/>
                        </a:rPr>
                        <m:t>.828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697" y="4944463"/>
                <a:ext cx="155959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342899" y="2459191"/>
            <a:ext cx="1643737" cy="1370720"/>
            <a:chOff x="342899" y="2468716"/>
            <a:chExt cx="1643737" cy="1370720"/>
          </a:xfrm>
        </p:grpSpPr>
        <p:sp>
          <p:nvSpPr>
            <p:cNvPr id="31" name="Isosceles Triangle 30"/>
            <p:cNvSpPr/>
            <p:nvPr/>
          </p:nvSpPr>
          <p:spPr bwMode="auto">
            <a:xfrm>
              <a:off x="632929" y="2468716"/>
              <a:ext cx="1033946" cy="1044410"/>
            </a:xfrm>
            <a:prstGeom prst="triangle">
              <a:avLst>
                <a:gd name="adj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087991" y="2673579"/>
                  <a:ext cx="898645" cy="3963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 smtClean="0">
                      <a:solidFill>
                        <a:schemeClr val="tx1"/>
                      </a:solidFill>
                    </a:rPr>
                    <a:t> x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a14:m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7991" y="2673579"/>
                  <a:ext cx="898645" cy="39632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2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3" name="Group 32"/>
            <p:cNvGrpSpPr/>
            <p:nvPr/>
          </p:nvGrpSpPr>
          <p:grpSpPr>
            <a:xfrm>
              <a:off x="626182" y="3407090"/>
              <a:ext cx="100953" cy="100953"/>
              <a:chOff x="2550232" y="5071046"/>
              <a:chExt cx="100953" cy="100953"/>
            </a:xfrm>
          </p:grpSpPr>
          <p:cxnSp>
            <p:nvCxnSpPr>
              <p:cNvPr id="34" name="Straight Connector 33"/>
              <p:cNvCxnSpPr/>
              <p:nvPr/>
            </p:nvCxnSpPr>
            <p:spPr bwMode="auto">
              <a:xfrm>
                <a:off x="2550232" y="5075351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rot="5400000">
                <a:off x="2598697" y="5121523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3" name="TextBox 42"/>
            <p:cNvSpPr txBox="1"/>
            <p:nvPr/>
          </p:nvSpPr>
          <p:spPr>
            <a:xfrm>
              <a:off x="342899" y="2811807"/>
              <a:ext cx="342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78452" y="3470104"/>
              <a:ext cx="342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2449" y="2690155"/>
              <a:ext cx="6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45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06244" y="3272251"/>
              <a:ext cx="6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45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109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96" grpId="0"/>
      <p:bldP spid="97" grpId="0"/>
      <p:bldP spid="19" grpId="0"/>
      <p:bldP spid="40" grpId="0"/>
      <p:bldP spid="41" grpId="0"/>
      <p:bldP spid="26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05688" y="4255260"/>
            <a:ext cx="111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3.536 ≈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1609" y="1143000"/>
            <a:ext cx="3647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-45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-90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Isosceles Right Triangle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518089" y="4204385"/>
            <a:ext cx="89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= 5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2550233" y="3711920"/>
            <a:ext cx="1455323" cy="1461720"/>
          </a:xfrm>
          <a:prstGeom prst="triangle">
            <a:avLst>
              <a:gd name="adj" fmla="val 0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85057" y="506517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85058" y="351312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B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05556" y="507650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228742" y="4241926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070002" y="514462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50232" y="5071046"/>
            <a:ext cx="100953" cy="100953"/>
            <a:chOff x="2550232" y="5071046"/>
            <a:chExt cx="100953" cy="10095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550232" y="5075351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2598697" y="5121523"/>
              <a:ext cx="10095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6596664" y="2706419"/>
            <a:ext cx="192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Example:</a:t>
            </a:r>
            <a:endParaRPr lang="en-US" sz="1800" dirty="0"/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2504370" y="4431300"/>
            <a:ext cx="9354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5400000">
            <a:off x="3205815" y="5173932"/>
            <a:ext cx="9354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506840" y="3966643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45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3373144" y="4884389"/>
            <a:ext cx="642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45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3329349" y="4195759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596664" y="3445190"/>
                <a:ext cx="1365437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664" y="3445190"/>
                <a:ext cx="1365437" cy="5052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732216" y="3076856"/>
            <a:ext cx="86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c = 5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570786" y="3945698"/>
                <a:ext cx="1398973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786" y="3945698"/>
                <a:ext cx="1398973" cy="5052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93480" y="4370918"/>
                <a:ext cx="1214627" cy="86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480" y="4370918"/>
                <a:ext cx="1214627" cy="8628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19071" y="5243872"/>
                <a:ext cx="15815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3.536≈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071" y="5243872"/>
                <a:ext cx="158158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708630" y="5391376"/>
            <a:ext cx="111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≈ 3.536</a:t>
            </a:r>
            <a:endParaRPr lang="en-US" sz="1800" dirty="0">
              <a:solidFill>
                <a:srgbClr val="FF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42899" y="2459191"/>
            <a:ext cx="1643737" cy="1370720"/>
            <a:chOff x="342899" y="2468716"/>
            <a:chExt cx="1643737" cy="1370720"/>
          </a:xfrm>
        </p:grpSpPr>
        <p:sp>
          <p:nvSpPr>
            <p:cNvPr id="33" name="Isosceles Triangle 32"/>
            <p:cNvSpPr/>
            <p:nvPr/>
          </p:nvSpPr>
          <p:spPr bwMode="auto">
            <a:xfrm>
              <a:off x="632929" y="2468716"/>
              <a:ext cx="1033946" cy="1044410"/>
            </a:xfrm>
            <a:prstGeom prst="triangle">
              <a:avLst>
                <a:gd name="adj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1087991" y="2673579"/>
                  <a:ext cx="898645" cy="3963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 smtClean="0">
                      <a:solidFill>
                        <a:schemeClr val="tx1"/>
                      </a:solidFill>
                    </a:rPr>
                    <a:t> x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a14:m>
                  <a:endParaRPr lang="en-US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7991" y="2673579"/>
                  <a:ext cx="898645" cy="39632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2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2" name="Group 41"/>
            <p:cNvGrpSpPr/>
            <p:nvPr/>
          </p:nvGrpSpPr>
          <p:grpSpPr>
            <a:xfrm>
              <a:off x="626182" y="3407090"/>
              <a:ext cx="100953" cy="100953"/>
              <a:chOff x="2550232" y="5071046"/>
              <a:chExt cx="100953" cy="100953"/>
            </a:xfrm>
          </p:grpSpPr>
          <p:cxnSp>
            <p:nvCxnSpPr>
              <p:cNvPr id="47" name="Straight Connector 46"/>
              <p:cNvCxnSpPr/>
              <p:nvPr/>
            </p:nvCxnSpPr>
            <p:spPr bwMode="auto">
              <a:xfrm>
                <a:off x="2550232" y="5075351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rot="5400000">
                <a:off x="2598697" y="5121523"/>
                <a:ext cx="10095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3" name="TextBox 42"/>
            <p:cNvSpPr txBox="1"/>
            <p:nvPr/>
          </p:nvSpPr>
          <p:spPr>
            <a:xfrm>
              <a:off x="342899" y="2811807"/>
              <a:ext cx="342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78452" y="3470104"/>
              <a:ext cx="342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x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2449" y="2690155"/>
              <a:ext cx="6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45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06244" y="3272251"/>
              <a:ext cx="642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45</a:t>
              </a:r>
              <a:r>
                <a:rPr lang="en-US" sz="1400" baseline="30000" dirty="0" smtClean="0"/>
                <a:t>o</a:t>
              </a:r>
              <a:endParaRPr lang="en-US" sz="1400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549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4" grpId="0"/>
      <p:bldP spid="19" grpId="0"/>
      <p:bldP spid="41" grpId="0"/>
      <p:bldP spid="26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1BEC86-DEB6-45BD-AF6E-8AE6F718A479}">
  <ds:schemaRefs>
    <ds:schemaRef ds:uri="http://purl.org/dc/elements/1.1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6173</TotalTime>
  <Words>431</Words>
  <Application>Microsoft Office PowerPoint</Application>
  <PresentationFormat>On-screen Show (4:3)</PresentationFormat>
  <Paragraphs>206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Cambria Math</vt:lpstr>
      <vt:lpstr>FVTC_blue_WAF</vt:lpstr>
      <vt:lpstr>College Technical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756</cp:revision>
  <cp:lastPrinted>2009-03-09T19:30:18Z</cp:lastPrinted>
  <dcterms:created xsi:type="dcterms:W3CDTF">2009-04-30T13:56:20Z</dcterms:created>
  <dcterms:modified xsi:type="dcterms:W3CDTF">2017-04-18T14:18:47Z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</Properties>
</file>